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9"/>
  </p:notesMasterIdLst>
  <p:sldIdLst>
    <p:sldId id="256" r:id="rId5"/>
    <p:sldId id="257" r:id="rId6"/>
    <p:sldId id="260" r:id="rId7"/>
    <p:sldId id="261" r:id="rId8"/>
    <p:sldId id="262" r:id="rId9"/>
    <p:sldId id="300" r:id="rId10"/>
    <p:sldId id="301" r:id="rId11"/>
    <p:sldId id="302" r:id="rId12"/>
    <p:sldId id="303" r:id="rId13"/>
    <p:sldId id="304" r:id="rId14"/>
    <p:sldId id="282" r:id="rId15"/>
    <p:sldId id="296" r:id="rId16"/>
    <p:sldId id="283" r:id="rId17"/>
    <p:sldId id="297" r:id="rId18"/>
    <p:sldId id="298" r:id="rId19"/>
    <p:sldId id="284" r:id="rId20"/>
    <p:sldId id="285" r:id="rId21"/>
    <p:sldId id="286" r:id="rId22"/>
    <p:sldId id="287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63" r:id="rId31"/>
    <p:sldId id="305" r:id="rId32"/>
    <p:sldId id="306" r:id="rId33"/>
    <p:sldId id="307" r:id="rId34"/>
    <p:sldId id="308" r:id="rId35"/>
    <p:sldId id="267" r:id="rId36"/>
    <p:sldId id="268" r:id="rId37"/>
    <p:sldId id="269" r:id="rId38"/>
    <p:sldId id="270" r:id="rId39"/>
    <p:sldId id="280" r:id="rId40"/>
    <p:sldId id="281" r:id="rId41"/>
    <p:sldId id="264" r:id="rId42"/>
    <p:sldId id="313" r:id="rId43"/>
    <p:sldId id="314" r:id="rId44"/>
    <p:sldId id="315" r:id="rId45"/>
    <p:sldId id="312" r:id="rId46"/>
    <p:sldId id="274" r:id="rId47"/>
    <p:sldId id="275" r:id="rId48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6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67" autoAdjust="0"/>
    <p:restoredTop sz="74189" autoAdjust="0"/>
  </p:normalViewPr>
  <p:slideViewPr>
    <p:cSldViewPr snapToGrid="0" snapToObjects="1" showGuides="1">
      <p:cViewPr varScale="1">
        <p:scale>
          <a:sx n="47" d="100"/>
          <a:sy n="47" d="100"/>
        </p:scale>
        <p:origin x="1216" y="3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2.13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1,'4'0,"1"0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59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92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55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88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57.24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14,'0'-6,"0"-2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3.15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04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71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 0,'-6'0,"-1"0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6.6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7.3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2.48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8.90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9.43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0.49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11.42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3.4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6.95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7.44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8.5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56.8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74 0,'0'6,"0"7,-6 2,-7-2,-14-3,-1-3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4:38.52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17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37:51.2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4.35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19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7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6.20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0,'6'0,"-4"6,-2 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53.89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0,'11'0,"10"0,1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42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87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26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61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51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3.92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86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6.20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6.53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8.34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28.78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3862 105,'-1271'0,"1156"-5,-24-7,-86-4,-555 14,398 3,346-3,0-2,1-1,-1-2,-10-4,-70-13,-19 12,0 6,-61 8,66 0,86 2,44-4,0 0,0 0,0 0,-1 0,1 0,0 0,0 0,0 1,0-1,-1 0,1 0,0 0,0 0,0 0,0 0,-1 0,1 0,0 0,0 1,0-1,0 0,0 0,0 0,0 0,-1 0,1 1,0-1,0 0,0 0,0 0,0 0,0 1,0-1,0 0,0 0,0 0,0 1,0-1,0 0,0 0,0 0,0 0,0 1,0-1,0 0,0 0,0 0,0 0,1 1,-1-1,0 0,20 10,43 10,61 11,-29-8,63 10,2-7,83 0,-79-10,0 7,60 20,-165-29,0-2,1-3,1-3,53-2,1709-7,-1834 2,-1-1,1 0,0 0,0-1,0-1,-36-8,-207-29,-83 4,242 22,66 9,0 1,-1 2,-2 1,-72 2,54 2,0-3,-42-6,52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51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12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86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Dropdown menu for User to select launch site for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646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Pie chart displaying success rates for launch sites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038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Pie Chart displaying success rate for selected launch 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881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4.png"/><Relationship Id="rId7" Type="http://schemas.openxmlformats.org/officeDocument/2006/relationships/customXml" Target="../ink/ink4.xml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3.xml"/><Relationship Id="rId11" Type="http://schemas.openxmlformats.org/officeDocument/2006/relationships/customXml" Target="../ink/ink8.xml"/><Relationship Id="rId5" Type="http://schemas.openxmlformats.org/officeDocument/2006/relationships/image" Target="../media/image5.png"/><Relationship Id="rId10" Type="http://schemas.openxmlformats.org/officeDocument/2006/relationships/customXml" Target="../ink/ink7.xml"/><Relationship Id="rId4" Type="http://schemas.openxmlformats.org/officeDocument/2006/relationships/customXml" Target="../ink/ink2.xml"/><Relationship Id="rId9" Type="http://schemas.openxmlformats.org/officeDocument/2006/relationships/customXml" Target="../ink/ink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1168401"/>
            <a:ext cx="643128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80360" y="3731247"/>
            <a:ext cx="643128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00B0F0"/>
                </a:solidFill>
                <a:latin typeface="IBM Plex Mono Text" panose="020B0509050203000203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880360" y="3649111"/>
            <a:ext cx="6431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>
            <a:spLocks noChangeArrowheads="1"/>
          </p:cNvSpPr>
          <p:nvPr/>
        </p:nvSpPr>
        <p:spPr bwMode="black">
          <a:xfrm>
            <a:off x="4093580" y="5537419"/>
            <a:ext cx="4004840" cy="30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400" b="0" dirty="0">
                <a:latin typeface="Helv"/>
              </a:rPr>
              <a:t>© IBM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36152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926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IBM Plex Mono Text" panose="020B0509050203000203" pitchFamily="49" charset="0"/>
              </a:defRPr>
            </a:lvl1pPr>
            <a:lvl2pPr>
              <a:defRPr>
                <a:latin typeface="IBM Plex Mono Text" panose="020B0509050203000203" pitchFamily="49" charset="0"/>
              </a:defRPr>
            </a:lvl2pPr>
            <a:lvl3pPr>
              <a:defRPr>
                <a:latin typeface="IBM Plex Mono Text" panose="020B0509050203000203" pitchFamily="49" charset="0"/>
              </a:defRPr>
            </a:lvl3pPr>
            <a:lvl4pPr>
              <a:defRPr>
                <a:latin typeface="IBM Plex Mono Text" panose="020B0509050203000203" pitchFamily="49" charset="0"/>
              </a:defRPr>
            </a:lvl4pPr>
            <a:lvl5pPr>
              <a:defRPr>
                <a:latin typeface="IBM Plex Mono Text" panose="020B0509050203000203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4706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5687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7246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838200" y="1296645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02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4850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838200" y="1364249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14:cNvPr>
              <p14:cNvContentPartPr/>
              <p14:nvPr userDrawn="1"/>
            </p14:nvContentPartPr>
            <p14:xfrm>
              <a:off x="1837276" y="6444633"/>
              <a:ext cx="39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7636" y="6264993"/>
                <a:ext cx="1836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14:cNvPr>
              <p14:cNvContentPartPr/>
              <p14:nvPr userDrawn="1"/>
            </p14:nvContentPartPr>
            <p14:xfrm>
              <a:off x="1846276" y="643599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55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14:cNvPr>
              <p14:cNvContentPartPr/>
              <p14:nvPr userDrawn="1"/>
            </p14:nvContentPartPr>
            <p14:xfrm>
              <a:off x="-222284" y="4536273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12284" y="4356633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1343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73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3464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C0E56E-6DF9-1A4A-B8B3-5CCE0E34EE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F93DCE-FA02-D440-9E07-8488A5BEFD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70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CFCBCB-1D32-9741-B77A-1BFE02DB60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06E48A-1141-0A4A-92F9-E51452A180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91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IBM Plex Mono SemiBold" panose="020B0709050203000203" pitchFamily="49" charset="0"/>
              </a:defRPr>
            </a:lvl1pPr>
            <a:lvl2pPr>
              <a:defRPr sz="2800">
                <a:latin typeface="IBM Plex Mono Text" panose="020B0509050203000203" pitchFamily="49" charset="0"/>
              </a:defRPr>
            </a:lvl2pPr>
            <a:lvl3pPr>
              <a:defRPr sz="2400">
                <a:latin typeface="IBM Plex Mono Text" panose="020B0509050203000203" pitchFamily="49" charset="0"/>
              </a:defRPr>
            </a:lvl3pPr>
            <a:lvl4pPr>
              <a:defRPr sz="2000">
                <a:latin typeface="IBM Plex Mono Text" panose="020B0509050203000203" pitchFamily="49" charset="0"/>
              </a:defRPr>
            </a:lvl4pPr>
            <a:lvl5pPr>
              <a:defRPr sz="2000">
                <a:latin typeface="IBM Plex Mono Text" panose="020B0509050203000203" pitchFamily="49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6066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tif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478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C61547-18BE-8345-B662-68E923DBE5F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8A02AB-648A-1143-A78D-9F86334C2B64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2884DB-FE2D-4B0A-B81D-5D9FAF9C5FA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61346"/>
            <a:ext cx="10058400" cy="569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42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5493"/>
          </a:solidFill>
          <a:latin typeface="IBM Plex Mono SemiBold" panose="020B0709050203000203" pitchFamily="49" charset="0"/>
          <a:ea typeface="IBM Plex Mono SemiBold" panose="020B0709050203000203" pitchFamily="49" charset="0"/>
          <a:cs typeface="IBM Plex Mono SemiBold" panose="020B0709050203000203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8" Type="http://schemas.openxmlformats.org/officeDocument/2006/relationships/image" Target="../media/image5.png"/><Relationship Id="rId26" Type="http://schemas.openxmlformats.org/officeDocument/2006/relationships/customXml" Target="../ink/ink22.xml"/><Relationship Id="rId3" Type="http://schemas.openxmlformats.org/officeDocument/2006/relationships/image" Target="../media/image6.png"/><Relationship Id="rId21" Type="http://schemas.openxmlformats.org/officeDocument/2006/relationships/image" Target="../media/image4.png"/><Relationship Id="rId34" Type="http://schemas.openxmlformats.org/officeDocument/2006/relationships/customXml" Target="../ink/ink29.xml"/><Relationship Id="rId7" Type="http://schemas.openxmlformats.org/officeDocument/2006/relationships/customXml" Target="../ink/ink10.xml"/><Relationship Id="rId12" Type="http://schemas.openxmlformats.org/officeDocument/2006/relationships/customXml" Target="../ink/ink14.xml"/><Relationship Id="rId17" Type="http://schemas.openxmlformats.org/officeDocument/2006/relationships/customXml" Target="../ink/ink15.xml"/><Relationship Id="rId25" Type="http://schemas.openxmlformats.org/officeDocument/2006/relationships/customXml" Target="../ink/ink21.xml"/><Relationship Id="rId3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customXml" Target="../ink/ink17.xml"/><Relationship Id="rId29" Type="http://schemas.openxmlformats.org/officeDocument/2006/relationships/customXml" Target="../ink/ink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customXml" Target="../ink/ink13.xml"/><Relationship Id="rId24" Type="http://schemas.openxmlformats.org/officeDocument/2006/relationships/customXml" Target="../ink/ink20.xml"/><Relationship Id="rId32" Type="http://schemas.openxmlformats.org/officeDocument/2006/relationships/customXml" Target="../ink/ink28.xml"/><Relationship Id="rId23" Type="http://schemas.openxmlformats.org/officeDocument/2006/relationships/customXml" Target="../ink/ink19.xml"/><Relationship Id="rId28" Type="http://schemas.openxmlformats.org/officeDocument/2006/relationships/customXml" Target="../ink/ink24.xml"/><Relationship Id="rId36" Type="http://schemas.openxmlformats.org/officeDocument/2006/relationships/image" Target="../media/image7.png"/><Relationship Id="rId10" Type="http://schemas.openxmlformats.org/officeDocument/2006/relationships/customXml" Target="../ink/ink12.xml"/><Relationship Id="rId19" Type="http://schemas.openxmlformats.org/officeDocument/2006/relationships/customXml" Target="../ink/ink16.xml"/><Relationship Id="rId31" Type="http://schemas.openxmlformats.org/officeDocument/2006/relationships/customXml" Target="../ink/ink27.xml"/><Relationship Id="rId4" Type="http://schemas.openxmlformats.org/officeDocument/2006/relationships/customXml" Target="../ink/ink9.xml"/><Relationship Id="rId9" Type="http://schemas.openxmlformats.org/officeDocument/2006/relationships/customXml" Target="../ink/ink11.xml"/><Relationship Id="rId22" Type="http://schemas.openxmlformats.org/officeDocument/2006/relationships/customXml" Target="../ink/ink18.xml"/><Relationship Id="rId27" Type="http://schemas.openxmlformats.org/officeDocument/2006/relationships/customXml" Target="../ink/ink23.xml"/><Relationship Id="rId30" Type="http://schemas.openxmlformats.org/officeDocument/2006/relationships/customXml" Target="../ink/ink26.xml"/><Relationship Id="rId35" Type="http://schemas.openxmlformats.org/officeDocument/2006/relationships/customXml" Target="../ink/ink3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13" Type="http://schemas.openxmlformats.org/officeDocument/2006/relationships/image" Target="../media/image18.png"/><Relationship Id="rId18" Type="http://schemas.openxmlformats.org/officeDocument/2006/relationships/customXml" Target="../ink/ink40.xml"/><Relationship Id="rId3" Type="http://schemas.openxmlformats.org/officeDocument/2006/relationships/customXml" Target="../ink/ink31.xml"/><Relationship Id="rId7" Type="http://schemas.openxmlformats.org/officeDocument/2006/relationships/image" Target="../media/image5.png"/><Relationship Id="rId12" Type="http://schemas.openxmlformats.org/officeDocument/2006/relationships/customXml" Target="../ink/ink35.xml"/><Relationship Id="rId17" Type="http://schemas.openxmlformats.org/officeDocument/2006/relationships/customXml" Target="../ink/ink39.xml"/><Relationship Id="rId2" Type="http://schemas.openxmlformats.org/officeDocument/2006/relationships/image" Target="../media/image10.png"/><Relationship Id="rId16" Type="http://schemas.openxmlformats.org/officeDocument/2006/relationships/customXml" Target="../ink/ink38.xml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7.png"/><Relationship Id="rId15" Type="http://schemas.openxmlformats.org/officeDocument/2006/relationships/customXml" Target="../ink/ink37.xml"/><Relationship Id="rId10" Type="http://schemas.openxmlformats.org/officeDocument/2006/relationships/customXml" Target="../ink/ink34.xml"/><Relationship Id="rId9" Type="http://schemas.openxmlformats.org/officeDocument/2006/relationships/customXml" Target="../ink/ink33.xml"/><Relationship Id="rId14" Type="http://schemas.openxmlformats.org/officeDocument/2006/relationships/customXml" Target="../ink/ink3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973FE-1F8B-4DED-8DC0-71E987678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00" y="1738753"/>
            <a:ext cx="4840880" cy="1821254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solidFill>
                  <a:srgbClr val="0E659B"/>
                </a:solidFill>
              </a:rPr>
              <a:t>Statistical Analysis of SpaceX Rocket Launch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2BA16E-D1FA-4491-9564-DD4BCFEAC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69" y="1825625"/>
            <a:ext cx="4794861" cy="4351338"/>
          </a:xfrm>
          <a:prstGeom prst="rect">
            <a:avLst/>
          </a:prstGeo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3383873-F31C-4E31-B4BA-B40D50270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741693"/>
            <a:ext cx="5181600" cy="14352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Kevin Ruth</a:t>
            </a:r>
          </a:p>
          <a:p>
            <a:pPr marL="0" indent="0">
              <a:buNone/>
            </a:pPr>
            <a:r>
              <a:rPr lang="en-US" dirty="0"/>
              <a:t>June 2, 2023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14:cNvPr>
              <p14:cNvContentPartPr/>
              <p14:nvPr/>
            </p14:nvContentPartPr>
            <p14:xfrm>
              <a:off x="1388880" y="6545472"/>
              <a:ext cx="1390320" cy="112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35240" y="6437472"/>
                <a:ext cx="149796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14:cNvPr>
              <p14:cNvContentPartPr/>
              <p14:nvPr/>
            </p14:nvContentPartPr>
            <p14:xfrm>
              <a:off x="2218680" y="6595872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4680" y="64878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14:cNvPr>
              <p14:cNvContentPartPr/>
              <p14:nvPr/>
            </p14:nvContentPartPr>
            <p14:xfrm>
              <a:off x="-1512000" y="5066496"/>
              <a:ext cx="360" cy="5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1602000" y="4886496"/>
                <a:ext cx="18000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14:cNvPr>
              <p14:cNvContentPartPr/>
              <p14:nvPr/>
            </p14:nvContentPartPr>
            <p14:xfrm>
              <a:off x="2993760" y="1035936"/>
              <a:ext cx="504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04120" y="8559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14:cNvPr>
              <p14:cNvContentPartPr/>
              <p14:nvPr/>
            </p14:nvContentPartPr>
            <p14:xfrm>
              <a:off x="3729960" y="950616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40320" y="770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14:cNvPr>
              <p14:cNvContentPartPr/>
              <p14:nvPr/>
            </p14:nvContentPartPr>
            <p14:xfrm>
              <a:off x="3620520" y="1047816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30880" y="86817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14:cNvPr>
              <p14:cNvContentPartPr/>
              <p14:nvPr/>
            </p14:nvContentPartPr>
            <p14:xfrm>
              <a:off x="7131960" y="2462616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282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14:cNvPr>
              <p14:cNvContentPartPr/>
              <p14:nvPr/>
            </p14:nvContentPartPr>
            <p14:xfrm>
              <a:off x="7131960" y="2510856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3312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14:cNvPr>
              <p14:cNvContentPartPr/>
              <p14:nvPr/>
            </p14:nvContentPartPr>
            <p14:xfrm>
              <a:off x="6644160" y="4559256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54160" y="4379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14:cNvPr>
              <p14:cNvContentPartPr/>
              <p14:nvPr/>
            </p14:nvContentPartPr>
            <p14:xfrm>
              <a:off x="-1926720" y="3961656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2016720" y="37820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14:cNvPr>
              <p14:cNvContentPartPr/>
              <p14:nvPr/>
            </p14:nvContentPartPr>
            <p14:xfrm>
              <a:off x="-1049040" y="3218256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1138680" y="3038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14:cNvPr>
              <p14:cNvContentPartPr/>
              <p14:nvPr/>
            </p14:nvContentPartPr>
            <p14:xfrm>
              <a:off x="2047680" y="1023696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57680" y="84369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14:cNvPr>
              <p14:cNvContentPartPr/>
              <p14:nvPr/>
            </p14:nvContentPartPr>
            <p14:xfrm>
              <a:off x="2084400" y="1023696"/>
              <a:ext cx="504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94760" y="84369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14:cNvPr>
              <p14:cNvContentPartPr/>
              <p14:nvPr/>
            </p14:nvContentPartPr>
            <p14:xfrm>
              <a:off x="1987200" y="1011456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897200" y="8318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14:cNvPr>
              <p14:cNvContentPartPr/>
              <p14:nvPr/>
            </p14:nvContentPartPr>
            <p14:xfrm>
              <a:off x="-1855800" y="657936"/>
              <a:ext cx="27000" cy="23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-1945800" y="477936"/>
                <a:ext cx="20664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14:cNvPr>
              <p14:cNvContentPartPr/>
              <p14:nvPr/>
            </p14:nvContentPartPr>
            <p14:xfrm>
              <a:off x="-268560" y="816336"/>
              <a:ext cx="504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-358200" y="6363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14:cNvPr>
              <p14:cNvContentPartPr/>
              <p14:nvPr/>
            </p14:nvContentPartPr>
            <p14:xfrm>
              <a:off x="-2207160" y="1998936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-2216160" y="198993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7914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Payload Mass vs. Flight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3963CE-7CB3-6333-6BF3-DFCEEA578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53" y="2236788"/>
            <a:ext cx="11101494" cy="316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508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B7F3E-909A-7A67-2C7B-291D215F0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 Site vs. Flight Number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9AD267E-E6BA-E9E9-D2B6-F25EE376B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27" y="2236788"/>
            <a:ext cx="10281920" cy="238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61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B7F3E-909A-7A67-2C7B-291D215F0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 Site vs. Payload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F519C66-C81E-D97A-84DF-B91AAE988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" y="1869440"/>
            <a:ext cx="11020213" cy="392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081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CDB1-9596-F158-4C6F-B479E5851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Orbits vs. Success Rate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8D78840-7411-05F5-E935-155D341AB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893" y="1469812"/>
            <a:ext cx="9360747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060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CDB1-9596-F158-4C6F-B479E5851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Orbits vs. Flight Number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F9599B5-C763-9FE4-E0D7-71B7231AD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71414"/>
            <a:ext cx="10371667" cy="430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926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4443F-77F6-CEFC-F0AC-E22DCC5EE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Orbit Type vs Payload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A60E5F3-A4BD-16D3-05BE-243C4ACEC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27" y="1690688"/>
            <a:ext cx="10877974" cy="404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864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54352-449C-8F53-9EA1-ECE72704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Yearly Success Rate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E0D9743-4F5C-6192-D3B6-F68694560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240" y="1372870"/>
            <a:ext cx="867664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35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1680-229F-48D1-61FD-A2F131038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8902"/>
          </a:xfrm>
        </p:spPr>
        <p:txBody>
          <a:bodyPr/>
          <a:lstStyle/>
          <a:p>
            <a:r>
              <a:rPr lang="en-US" dirty="0"/>
              <a:t>Distinct Launch Sites (SQL)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5A6FBB-D1E8-92DE-D8F1-AE3BAF192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1760"/>
            <a:ext cx="10627360" cy="477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63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0DB9A-685E-9DC0-6813-AA70457A5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04688"/>
          </a:xfrm>
        </p:spPr>
        <p:txBody>
          <a:bodyPr>
            <a:normAutofit fontScale="90000"/>
          </a:bodyPr>
          <a:lstStyle/>
          <a:p>
            <a:r>
              <a:rPr lang="en-US" dirty="0"/>
              <a:t>5 Records With Launch Sites Beginning With ‘CCA’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E2CCAF-56D4-4165-17DA-6FF5E3377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956" y="1361441"/>
            <a:ext cx="9235817" cy="479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92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301D7-6B0B-7EDF-091A-0C0767F73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Payload Mass Carried by Boosters Launched by NASA (CRS)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02CBE6-0BBA-3672-039F-B96E7DB67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18826"/>
            <a:ext cx="10771293" cy="428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62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37F9FA-3571-49C2-8811-B1159FCC0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711" y="2025672"/>
            <a:ext cx="3194581" cy="3194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4" y="263810"/>
            <a:ext cx="850852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Executive Summary</a:t>
            </a:r>
          </a:p>
          <a:p>
            <a:r>
              <a:rPr lang="en-US" sz="2200" dirty="0"/>
              <a:t>Introduction</a:t>
            </a:r>
          </a:p>
          <a:p>
            <a:r>
              <a:rPr lang="en-US" sz="2200" dirty="0"/>
              <a:t>Methodology</a:t>
            </a:r>
          </a:p>
          <a:p>
            <a:r>
              <a:rPr lang="en-US" sz="2200" dirty="0"/>
              <a:t>Results</a:t>
            </a:r>
          </a:p>
          <a:p>
            <a:pPr lvl="1"/>
            <a:r>
              <a:rPr lang="en-US" sz="1800" dirty="0"/>
              <a:t>Visualization – Charts</a:t>
            </a:r>
          </a:p>
          <a:p>
            <a:pPr lvl="1"/>
            <a:r>
              <a:rPr lang="en-US" sz="1800" dirty="0"/>
              <a:t>Dashboard</a:t>
            </a:r>
          </a:p>
          <a:p>
            <a:r>
              <a:rPr lang="en-US" sz="2200" dirty="0"/>
              <a:t>Discussion</a:t>
            </a:r>
          </a:p>
          <a:p>
            <a:pPr lvl="1"/>
            <a:r>
              <a:rPr lang="en-US" sz="1800" dirty="0"/>
              <a:t>Findings &amp; Implications</a:t>
            </a:r>
          </a:p>
          <a:p>
            <a:r>
              <a:rPr lang="en-US" sz="2200" dirty="0"/>
              <a:t>Conclusion</a:t>
            </a:r>
          </a:p>
          <a:p>
            <a:r>
              <a:rPr lang="en-US" sz="2200" dirty="0"/>
              <a:t>Appendix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14:cNvPr>
              <p14:cNvContentPartPr/>
              <p14:nvPr/>
            </p14:nvContentPartPr>
            <p14:xfrm>
              <a:off x="1889280" y="9993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9280" y="81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14:cNvPr>
              <p14:cNvContentPartPr/>
              <p14:nvPr/>
            </p14:nvContentPartPr>
            <p14:xfrm>
              <a:off x="2328120" y="96295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38120" y="783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8160" y="74623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240" cy="5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38160" y="746232"/>
                <a:ext cx="18288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14:cNvPr>
              <p14:cNvContentPartPr/>
              <p14:nvPr/>
            </p14:nvContentPartPr>
            <p14:xfrm>
              <a:off x="-2109240" y="2669712"/>
              <a:ext cx="1980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2199240" y="2489712"/>
                <a:ext cx="1994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14:cNvPr>
              <p14:cNvContentPartPr/>
              <p14:nvPr/>
            </p14:nvContentPartPr>
            <p14:xfrm>
              <a:off x="6680880" y="287707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91240" y="2697072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9210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301D7-6B0B-7EDF-091A-0C0767F73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Payload Mass Carried by Boosters Version F9 v1.1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693DA8-33A3-E456-1694-EEBB6436F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20" y="1690688"/>
            <a:ext cx="10515600" cy="426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18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301D7-6B0B-7EDF-091A-0C0767F73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of First Successful Landing Outcome in Ground Pad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85E46C-D5A4-692E-51F8-CFB014D1D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852" y="1544320"/>
            <a:ext cx="10336107" cy="44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64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301D7-6B0B-7EDF-091A-0C0767F73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Boosters Which Succeeded Landing on Drone Ship with mass between 4000 and 6000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6ED42B-5F48-F02D-9770-94114A7A4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500" y="1690688"/>
            <a:ext cx="9605339" cy="443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966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301D7-6B0B-7EDF-091A-0C0767F73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Total Number of Successful and Failure Mission Outcomes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8D5B9C-8719-5ABC-AD9C-F559859A7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773" y="1598506"/>
            <a:ext cx="10331028" cy="454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3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301D7-6B0B-7EDF-091A-0C0767F73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Boosters Which Have Carried the Maximum Payload Mass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DA2DB2-F70D-2709-011E-FF5EBC96E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66" y="1571412"/>
            <a:ext cx="10817013" cy="453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5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301D7-6B0B-7EDF-091A-0C0767F73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Failed Landings in 2015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5E1DF0-A2A9-0646-29AA-F4AD9548A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83360"/>
            <a:ext cx="10744200" cy="448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44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301D7-6B0B-7EDF-091A-0C0767F73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Common Outcomes Between 2010-06-04 and 2017-03-20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B74E30-55BB-347E-714F-435DB3EAF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07" y="1618826"/>
            <a:ext cx="10972800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29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Launch Site 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15A3B2-6670-E59D-3A89-FA15ECE1B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20" y="1483360"/>
            <a:ext cx="11006667" cy="459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664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Launch Site 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AE4BA5-0CBE-6311-2E71-F0D1E4A09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32" y="1415627"/>
            <a:ext cx="10464801" cy="453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709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Locations for Successful and Unsuccessful Landings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F85ED-8EFD-738F-3C6F-38BCEF6D8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946" y="1490133"/>
            <a:ext cx="10586721" cy="476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49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926" y="304965"/>
            <a:ext cx="8565109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075" y="1825624"/>
            <a:ext cx="7068725" cy="4465447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Date gathered from</a:t>
            </a:r>
          </a:p>
          <a:p>
            <a:pPr lvl="1"/>
            <a:r>
              <a:rPr lang="en-US" sz="1800" dirty="0"/>
              <a:t>SpaceX website with API</a:t>
            </a:r>
          </a:p>
          <a:p>
            <a:pPr lvl="1"/>
            <a:r>
              <a:rPr lang="en-US" sz="1800" dirty="0"/>
              <a:t>Wikipedia by </a:t>
            </a:r>
            <a:r>
              <a:rPr lang="en-US" sz="1800" dirty="0" err="1"/>
              <a:t>webscraping</a:t>
            </a:r>
            <a:r>
              <a:rPr lang="en-US" sz="1800" dirty="0"/>
              <a:t> methods</a:t>
            </a:r>
            <a:endParaRPr lang="en-US" sz="2200" dirty="0"/>
          </a:p>
          <a:p>
            <a:r>
              <a:rPr lang="en-US" sz="2200" dirty="0"/>
              <a:t>Data cleaning and wrangling to prepare for analysis</a:t>
            </a:r>
          </a:p>
          <a:p>
            <a:r>
              <a:rPr lang="en-US" sz="2200" dirty="0"/>
              <a:t>Date Visualizations</a:t>
            </a:r>
          </a:p>
          <a:p>
            <a:pPr lvl="1"/>
            <a:r>
              <a:rPr lang="en-US" sz="1800" dirty="0"/>
              <a:t>Pie Charts, Bar Charts, Scatterplots</a:t>
            </a:r>
          </a:p>
          <a:p>
            <a:pPr lvl="1"/>
            <a:r>
              <a:rPr lang="en-US" sz="1800" dirty="0"/>
              <a:t>Geospatial visualizations (maps)</a:t>
            </a:r>
          </a:p>
          <a:p>
            <a:pPr lvl="1"/>
            <a:r>
              <a:rPr lang="en-US" sz="1800" dirty="0"/>
              <a:t>Dashboard displaying Pie chart, scatterplot, payload slider</a:t>
            </a:r>
          </a:p>
          <a:p>
            <a:r>
              <a:rPr lang="en-US" sz="2200" dirty="0"/>
              <a:t>Models to predict Mission Success</a:t>
            </a:r>
          </a:p>
          <a:p>
            <a:pPr lvl="1"/>
            <a:r>
              <a:rPr lang="en-US" sz="1800" dirty="0"/>
              <a:t>Logistic Regression</a:t>
            </a:r>
          </a:p>
          <a:p>
            <a:pPr lvl="1"/>
            <a:r>
              <a:rPr lang="en-US" sz="1800" dirty="0"/>
              <a:t>Support Vector Machine</a:t>
            </a:r>
          </a:p>
          <a:p>
            <a:pPr lvl="1"/>
            <a:r>
              <a:rPr lang="en-US" sz="1800" dirty="0"/>
              <a:t>Decision Tree</a:t>
            </a:r>
          </a:p>
          <a:p>
            <a:pPr lvl="1"/>
            <a:r>
              <a:rPr lang="en-US" sz="1800" dirty="0"/>
              <a:t>K Nearest Neighbors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78B9B-93A7-4517-9E78-2F5C028F2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494" y="2302762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23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Locations for Successful and Unsuccessful Landings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FB89CC-E0C8-E313-9396-3203DCA6D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52" y="1639147"/>
            <a:ext cx="10796695" cy="439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583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Launch Site Proximity - Coastline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921D1-B4D7-0A9B-7915-E190FCC08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40" y="1435946"/>
            <a:ext cx="10735733" cy="459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4062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6C466-B847-478E-ADAD-F2B14AA50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475" y="1901819"/>
            <a:ext cx="3054361" cy="3054361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C044D5-EC41-7E72-59C7-3486D223A81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following slides show screen shots of the various dashboard features</a:t>
            </a:r>
          </a:p>
        </p:txBody>
      </p:sp>
    </p:spTree>
    <p:extLst>
      <p:ext uri="{BB962C8B-B14F-4D97-AF65-F5344CB8AC3E}">
        <p14:creationId xmlns:p14="http://schemas.microsoft.com/office/powerpoint/2010/main" val="9691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DASHBOARD TAB 1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CC0E64-0E5B-4BA1-BC72-30FA1DE96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Screenshot of dashboard tab 1 goes here</a:t>
            </a:r>
          </a:p>
        </p:txBody>
      </p:sp>
      <p:pic>
        <p:nvPicPr>
          <p:cNvPr id="4" name="Picture 3" descr="Dropdown Menu for User to select Launch Site for analysis">
            <a:extLst>
              <a:ext uri="{FF2B5EF4-FFF2-40B4-BE49-F238E27FC236}">
                <a16:creationId xmlns:a16="http://schemas.microsoft.com/office/drawing/2014/main" id="{9D8B5204-9B87-AE36-457F-349130DB2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8536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Pie Chart for All Launch Sites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CC0E64-0E5B-4BA1-BC72-30FA1DE96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Screenshot of dashboard tab 2 goes here</a:t>
            </a:r>
          </a:p>
        </p:txBody>
      </p:sp>
      <p:pic>
        <p:nvPicPr>
          <p:cNvPr id="4" name="Picture 3" descr="Pie chart displaying success rates for launch sites">
            <a:extLst>
              <a:ext uri="{FF2B5EF4-FFF2-40B4-BE49-F238E27FC236}">
                <a16:creationId xmlns:a16="http://schemas.microsoft.com/office/drawing/2014/main" id="{C5B5A8EE-7F50-0D41-40E8-865F402FC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6906"/>
            <a:ext cx="12192000" cy="517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1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6955"/>
          </a:xfrm>
        </p:spPr>
        <p:txBody>
          <a:bodyPr anchor="ctr">
            <a:normAutofit/>
          </a:bodyPr>
          <a:lstStyle/>
          <a:p>
            <a:r>
              <a:rPr lang="en-US" dirty="0"/>
              <a:t>Pie Chart for Single Launch Site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CC0E64-0E5B-4BA1-BC72-30FA1DE96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Screenshot of dashboard tab 3 goes here</a:t>
            </a:r>
          </a:p>
        </p:txBody>
      </p:sp>
      <p:pic>
        <p:nvPicPr>
          <p:cNvPr id="4" name="Picture 3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D0864F3-9401-B55C-8B58-7DA650A9B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5652"/>
            <a:ext cx="12192000" cy="546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732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817D7-97F7-3F40-5B36-8BA8B0831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Slider for Payload Mass</a:t>
            </a:r>
          </a:p>
        </p:txBody>
      </p:sp>
      <p:pic>
        <p:nvPicPr>
          <p:cNvPr id="5" name="Content Placeholder 4" descr="A screenshot of a computer">
            <a:extLst>
              <a:ext uri="{FF2B5EF4-FFF2-40B4-BE49-F238E27FC236}">
                <a16:creationId xmlns:a16="http://schemas.microsoft.com/office/drawing/2014/main" id="{C6BE6703-6B53-B29C-DE8D-9D6E7B4D0F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624" y="1690688"/>
            <a:ext cx="8190752" cy="4351337"/>
          </a:xfrm>
        </p:spPr>
      </p:pic>
    </p:spTree>
    <p:extLst>
      <p:ext uri="{BB962C8B-B14F-4D97-AF65-F5344CB8AC3E}">
        <p14:creationId xmlns:p14="http://schemas.microsoft.com/office/powerpoint/2010/main" val="38622707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0FFA0-51BA-E353-AD92-387A4DB47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Chart Using Slider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D4BD7DF-5383-5B91-3E18-2EBABB267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624" y="1690688"/>
            <a:ext cx="8190752" cy="4351337"/>
          </a:xfrm>
        </p:spPr>
      </p:pic>
    </p:spTree>
    <p:extLst>
      <p:ext uri="{BB962C8B-B14F-4D97-AF65-F5344CB8AC3E}">
        <p14:creationId xmlns:p14="http://schemas.microsoft.com/office/powerpoint/2010/main" val="25507837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3755"/>
          </a:xfrm>
        </p:spPr>
        <p:txBody>
          <a:bodyPr>
            <a:normAutofit/>
          </a:bodyPr>
          <a:lstStyle/>
          <a:p>
            <a:r>
              <a:rPr lang="en-US" sz="2800" dirty="0"/>
              <a:t>Predictive Analysis Results – Logistic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1202" y="1442720"/>
            <a:ext cx="9217491" cy="47342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Findings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Best Logistic Model used the following parameters:</a:t>
            </a:r>
          </a:p>
          <a:p>
            <a:r>
              <a:rPr lang="en-US" dirty="0"/>
              <a:t>C =  0.01 </a:t>
            </a:r>
          </a:p>
          <a:p>
            <a:r>
              <a:rPr lang="en-US" dirty="0"/>
              <a:t>Penalty equal 12</a:t>
            </a:r>
          </a:p>
          <a:p>
            <a:r>
              <a:rPr lang="en-US" dirty="0" err="1"/>
              <a:t>Lbfgs</a:t>
            </a:r>
            <a:endParaRPr lang="en-US" dirty="0"/>
          </a:p>
          <a:p>
            <a:r>
              <a:rPr lang="en-US" dirty="0"/>
              <a:t>Training data accuracy 0.846</a:t>
            </a:r>
          </a:p>
          <a:p>
            <a:r>
              <a:rPr lang="en-US" dirty="0"/>
              <a:t>Test data accuracy 0.833</a:t>
            </a:r>
          </a:p>
        </p:txBody>
      </p:sp>
    </p:spTree>
    <p:extLst>
      <p:ext uri="{BB962C8B-B14F-4D97-AF65-F5344CB8AC3E}">
        <p14:creationId xmlns:p14="http://schemas.microsoft.com/office/powerpoint/2010/main" val="545569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3755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Predictive Analysis Results – Support Vector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1202" y="1442720"/>
            <a:ext cx="9217491" cy="47342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Findings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Best SVM Model used the following parameters:</a:t>
            </a:r>
          </a:p>
          <a:p>
            <a:r>
              <a:rPr lang="en-US" dirty="0"/>
              <a:t>C =  1.0</a:t>
            </a:r>
          </a:p>
          <a:p>
            <a:r>
              <a:rPr lang="en-US" dirty="0"/>
              <a:t>Kernel: sigmoid</a:t>
            </a:r>
          </a:p>
          <a:p>
            <a:r>
              <a:rPr lang="en-US" dirty="0"/>
              <a:t>Gamma: 0.032</a:t>
            </a:r>
          </a:p>
          <a:p>
            <a:r>
              <a:rPr lang="en-US" dirty="0"/>
              <a:t>Training data accuracy 0.848</a:t>
            </a:r>
          </a:p>
          <a:p>
            <a:r>
              <a:rPr lang="en-US" dirty="0"/>
              <a:t>Test data accuracy 0.833</a:t>
            </a:r>
          </a:p>
        </p:txBody>
      </p:sp>
    </p:spTree>
    <p:extLst>
      <p:ext uri="{BB962C8B-B14F-4D97-AF65-F5344CB8AC3E}">
        <p14:creationId xmlns:p14="http://schemas.microsoft.com/office/powerpoint/2010/main" val="910108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21" y="365125"/>
            <a:ext cx="7647865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58731-59BB-48A2-A901-D7C35E91B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47" y="2262036"/>
            <a:ext cx="3054361" cy="305436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710A13-9821-054D-8648-FB592F1CDDDF}"/>
              </a:ext>
            </a:extLst>
          </p:cNvPr>
          <p:cNvSpPr txBox="1">
            <a:spLocks/>
          </p:cNvSpPr>
          <p:nvPr/>
        </p:nvSpPr>
        <p:spPr>
          <a:xfrm>
            <a:off x="4285075" y="1825625"/>
            <a:ext cx="7068725" cy="3054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/>
              <a:t>We wish to estimate probability of mission success, for the objective of estimating cost to a potential competitor in the rocket launch business. 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106236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3755"/>
          </a:xfrm>
        </p:spPr>
        <p:txBody>
          <a:bodyPr>
            <a:normAutofit/>
          </a:bodyPr>
          <a:lstStyle/>
          <a:p>
            <a:r>
              <a:rPr lang="en-US" sz="2800" dirty="0"/>
              <a:t>Predictive Analysis Results –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1202" y="1442720"/>
            <a:ext cx="9217491" cy="47342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Findings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Best Tree Model used the following parameters:</a:t>
            </a:r>
          </a:p>
          <a:p>
            <a:r>
              <a:rPr lang="en-US" dirty="0" err="1"/>
              <a:t>Cirterion</a:t>
            </a:r>
            <a:r>
              <a:rPr lang="en-US" dirty="0"/>
              <a:t>: </a:t>
            </a:r>
            <a:r>
              <a:rPr lang="en-US" dirty="0" err="1"/>
              <a:t>gini</a:t>
            </a:r>
            <a:endParaRPr lang="en-US" dirty="0"/>
          </a:p>
          <a:p>
            <a:r>
              <a:rPr lang="en-US" dirty="0"/>
              <a:t>Max depth: 14</a:t>
            </a:r>
          </a:p>
          <a:p>
            <a:r>
              <a:rPr lang="en-US" dirty="0"/>
              <a:t>Max features: sqrt</a:t>
            </a:r>
          </a:p>
          <a:p>
            <a:r>
              <a:rPr lang="en-US" dirty="0"/>
              <a:t>Training data accuracy 0.877</a:t>
            </a:r>
          </a:p>
          <a:p>
            <a:r>
              <a:rPr lang="en-US" dirty="0"/>
              <a:t>Test data accuracy 0.833</a:t>
            </a:r>
          </a:p>
        </p:txBody>
      </p:sp>
    </p:spTree>
    <p:extLst>
      <p:ext uri="{BB962C8B-B14F-4D97-AF65-F5344CB8AC3E}">
        <p14:creationId xmlns:p14="http://schemas.microsoft.com/office/powerpoint/2010/main" val="20184226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3755"/>
          </a:xfrm>
        </p:spPr>
        <p:txBody>
          <a:bodyPr>
            <a:normAutofit/>
          </a:bodyPr>
          <a:lstStyle/>
          <a:p>
            <a:r>
              <a:rPr lang="en-US" sz="2800" dirty="0"/>
              <a:t>Predictive Analysis Results – K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1202" y="1442720"/>
            <a:ext cx="9217491" cy="47342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Findings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Best </a:t>
            </a:r>
            <a:r>
              <a:rPr lang="en-US" dirty="0" err="1"/>
              <a:t>knn</a:t>
            </a:r>
            <a:r>
              <a:rPr lang="en-US" dirty="0"/>
              <a:t> Model used the following parameters:</a:t>
            </a:r>
          </a:p>
          <a:p>
            <a:r>
              <a:rPr lang="en-US" dirty="0"/>
              <a:t>Algorithm: auto</a:t>
            </a:r>
          </a:p>
          <a:p>
            <a:r>
              <a:rPr lang="en-US" dirty="0"/>
              <a:t>Neighbors: 10</a:t>
            </a:r>
          </a:p>
          <a:p>
            <a:r>
              <a:rPr lang="en-US" dirty="0"/>
              <a:t>P = 1</a:t>
            </a:r>
          </a:p>
          <a:p>
            <a:r>
              <a:rPr lang="en-US" dirty="0"/>
              <a:t>Training data accuracy 0.848</a:t>
            </a:r>
          </a:p>
          <a:p>
            <a:r>
              <a:rPr lang="en-US" dirty="0"/>
              <a:t>Test data accuracy 0.833</a:t>
            </a:r>
          </a:p>
        </p:txBody>
      </p:sp>
    </p:spTree>
    <p:extLst>
      <p:ext uri="{BB962C8B-B14F-4D97-AF65-F5344CB8AC3E}">
        <p14:creationId xmlns:p14="http://schemas.microsoft.com/office/powerpoint/2010/main" val="34431829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3755"/>
          </a:xfrm>
        </p:spPr>
        <p:txBody>
          <a:bodyPr>
            <a:normAutofit/>
          </a:bodyPr>
          <a:lstStyle/>
          <a:p>
            <a:r>
              <a:rPr lang="en-US" sz="2800" dirty="0"/>
              <a:t>Predictive Analysis Results - Overall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442720"/>
            <a:ext cx="5424424" cy="473424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Findings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Best Logistic Model used alpha 0.01 and a score of 0.83 on the test data</a:t>
            </a:r>
          </a:p>
          <a:p>
            <a:r>
              <a:rPr lang="en-US" dirty="0"/>
              <a:t>Best SVM model used the sigmoid kernel and a score of 0.83 on the test data</a:t>
            </a:r>
          </a:p>
          <a:p>
            <a:r>
              <a:rPr lang="en-US" dirty="0"/>
              <a:t>Best Tree model used the </a:t>
            </a:r>
            <a:r>
              <a:rPr lang="en-US" dirty="0" err="1"/>
              <a:t>gini</a:t>
            </a:r>
            <a:r>
              <a:rPr lang="en-US" dirty="0"/>
              <a:t> criterion and had score 0.83 on the test data</a:t>
            </a:r>
          </a:p>
          <a:p>
            <a:r>
              <a:rPr lang="en-US" dirty="0"/>
              <a:t>Best k Neighbors model used the auto algorithm with 10 neighbors and had score 0.83 on the test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31092" y="1618827"/>
            <a:ext cx="4722707" cy="455813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Implications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All 4 model types had the exact same score on the test data</a:t>
            </a:r>
          </a:p>
          <a:p>
            <a:r>
              <a:rPr lang="en-US" dirty="0"/>
              <a:t>All 4 models had the same confusion matrix</a:t>
            </a:r>
          </a:p>
          <a:p>
            <a:r>
              <a:rPr lang="en-US" dirty="0"/>
              <a:t>It appears that all 4 models are equally good</a:t>
            </a:r>
          </a:p>
          <a:p>
            <a:r>
              <a:rPr lang="en-US" dirty="0"/>
              <a:t>The accuracy of either of these models is approximately 0.83</a:t>
            </a:r>
          </a:p>
        </p:txBody>
      </p:sp>
    </p:spTree>
    <p:extLst>
      <p:ext uri="{BB962C8B-B14F-4D97-AF65-F5344CB8AC3E}">
        <p14:creationId xmlns:p14="http://schemas.microsoft.com/office/powerpoint/2010/main" val="29990320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4291" y="1825625"/>
            <a:ext cx="6809509" cy="4351338"/>
          </a:xfrm>
        </p:spPr>
        <p:txBody>
          <a:bodyPr/>
          <a:lstStyle/>
          <a:p>
            <a:r>
              <a:rPr lang="en-US" dirty="0"/>
              <a:t>Success Rates increased through the years</a:t>
            </a:r>
          </a:p>
          <a:p>
            <a:r>
              <a:rPr lang="en-US" dirty="0"/>
              <a:t>KSC had the highest success rate</a:t>
            </a:r>
          </a:p>
          <a:p>
            <a:r>
              <a:rPr lang="en-US" dirty="0"/>
              <a:t>Either of the models, including logistic, SVM, Decision tree or </a:t>
            </a:r>
            <a:r>
              <a:rPr lang="en-US" dirty="0" err="1"/>
              <a:t>knn</a:t>
            </a:r>
            <a:r>
              <a:rPr lang="en-US" dirty="0"/>
              <a:t> performed equally well</a:t>
            </a:r>
          </a:p>
          <a:p>
            <a:r>
              <a:rPr lang="en-US" dirty="0"/>
              <a:t>Prediction accuracy for these models is 0.83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013141-2139-434F-83AB-CF1C80A7AC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25967" y="2113896"/>
            <a:ext cx="3054361" cy="30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APPENDIX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4291" y="1825625"/>
            <a:ext cx="6809509" cy="4351338"/>
          </a:xfrm>
        </p:spPr>
        <p:txBody>
          <a:bodyPr/>
          <a:lstStyle/>
          <a:p>
            <a:r>
              <a:rPr lang="en-US" dirty="0"/>
              <a:t>Include any relevant additional charts, or tables that you may have created during the analysis phase.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D63823-FC2E-4AC2-93D5-3C2B6F3154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55857" y="1849823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376642"/>
            <a:ext cx="938472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METHODOLOGY – 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075" y="1767840"/>
            <a:ext cx="7068725" cy="37050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Data Collection was based on two main methods and done using python and </a:t>
            </a:r>
            <a:r>
              <a:rPr lang="en-US" dirty="0" err="1"/>
              <a:t>jupyter</a:t>
            </a:r>
            <a:r>
              <a:rPr lang="en-US" dirty="0"/>
              <a:t> notebooks.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SpaceX API at the SpaceX Data Website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Webscraping</a:t>
            </a:r>
            <a:r>
              <a:rPr lang="en-US" dirty="0"/>
              <a:t> at Wikipedia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E176B-DE78-4B75-AC9E-2A422E82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55" y="1831709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59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376642"/>
            <a:ext cx="9520187" cy="1215091"/>
          </a:xfrm>
        </p:spPr>
        <p:txBody>
          <a:bodyPr anchor="ctr">
            <a:normAutofit/>
          </a:bodyPr>
          <a:lstStyle/>
          <a:p>
            <a:r>
              <a:rPr lang="en-US" dirty="0"/>
              <a:t>METHODOLOGY – Data Wrangling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075" y="1767839"/>
            <a:ext cx="7068725" cy="34340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Using </a:t>
            </a:r>
            <a:r>
              <a:rPr lang="en-US" sz="2200" dirty="0" err="1"/>
              <a:t>jupyter</a:t>
            </a:r>
            <a:r>
              <a:rPr lang="en-US" sz="2200" dirty="0"/>
              <a:t> notebooks with python, Data had to be cleaned initially before we could do the analysis with visualizations and model development.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Empty data items were either deleted or replaced with a mean for that feature.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Dummy variables were used for categorical variables.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E176B-DE78-4B75-AC9E-2A422E82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55" y="1831709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35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376642"/>
            <a:ext cx="9520187" cy="1215091"/>
          </a:xfrm>
        </p:spPr>
        <p:txBody>
          <a:bodyPr anchor="ctr">
            <a:normAutofit/>
          </a:bodyPr>
          <a:lstStyle/>
          <a:p>
            <a:r>
              <a:rPr lang="en-US" dirty="0"/>
              <a:t>METHODOLOGY –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075" y="1767839"/>
            <a:ext cx="7068725" cy="44091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Using </a:t>
            </a:r>
            <a:r>
              <a:rPr lang="en-US" dirty="0" err="1"/>
              <a:t>jupyter</a:t>
            </a:r>
            <a:r>
              <a:rPr lang="en-US" dirty="0"/>
              <a:t> notebooks, python and SQL, we explored various statistical measures for the SpaceX data.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included exploring total payloads carried by various boosters, total number of successful and unsuccessful landing outcomes, and finding boosters which succeeded landing on drone ship.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E176B-DE78-4B75-AC9E-2A422E82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55" y="1831709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156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376642"/>
            <a:ext cx="9520187" cy="1215091"/>
          </a:xfrm>
        </p:spPr>
        <p:txBody>
          <a:bodyPr anchor="ctr">
            <a:normAutofit/>
          </a:bodyPr>
          <a:lstStyle/>
          <a:p>
            <a:r>
              <a:rPr lang="en-US" dirty="0"/>
              <a:t>METHODOLOGY – Visual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075" y="1767839"/>
            <a:ext cx="7068725" cy="44091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Using </a:t>
            </a:r>
            <a:r>
              <a:rPr lang="en-US" dirty="0" err="1"/>
              <a:t>jupyter</a:t>
            </a:r>
            <a:r>
              <a:rPr lang="en-US" dirty="0"/>
              <a:t> notebooks and python, and using the </a:t>
            </a:r>
            <a:r>
              <a:rPr lang="en-US" dirty="0" err="1"/>
              <a:t>matploblib</a:t>
            </a:r>
            <a:r>
              <a:rPr lang="en-US" dirty="0"/>
              <a:t> and seaborn libraries, we produced several scatterplots, bar graphs and line charts.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explored relationships between payload and flight number, launch site and </a:t>
            </a:r>
            <a:r>
              <a:rPr lang="en-US" dirty="0" err="1"/>
              <a:t>glight</a:t>
            </a:r>
            <a:r>
              <a:rPr lang="en-US" dirty="0"/>
              <a:t> number, launch site vs payload, and orbit type vs success rate.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E176B-DE78-4B75-AC9E-2A422E82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55" y="1845255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61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376642"/>
            <a:ext cx="10407494" cy="1215091"/>
          </a:xfrm>
        </p:spPr>
        <p:txBody>
          <a:bodyPr anchor="ctr">
            <a:normAutofit/>
          </a:bodyPr>
          <a:lstStyle/>
          <a:p>
            <a:r>
              <a:rPr lang="en-US" dirty="0"/>
              <a:t>METHODOLOGY – Predictive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075" y="1767839"/>
            <a:ext cx="7068725" cy="44091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Using </a:t>
            </a:r>
            <a:r>
              <a:rPr lang="en-US" dirty="0" err="1"/>
              <a:t>jupyter</a:t>
            </a:r>
            <a:r>
              <a:rPr lang="en-US" dirty="0"/>
              <a:t> notebooks and python, and using the </a:t>
            </a:r>
            <a:r>
              <a:rPr lang="en-US" dirty="0" err="1"/>
              <a:t>sk</a:t>
            </a:r>
            <a:r>
              <a:rPr lang="en-US" dirty="0"/>
              <a:t>-learn library, we developed, trained and tested various types of predictive models.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developed models of the following types: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Support Vector Machine</a:t>
            </a:r>
          </a:p>
          <a:p>
            <a:r>
              <a:rPr lang="en-US" dirty="0"/>
              <a:t>Decision Trees</a:t>
            </a:r>
          </a:p>
          <a:p>
            <a:r>
              <a:rPr lang="en-US" dirty="0"/>
              <a:t>K Nearest Neighbors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E176B-DE78-4B75-AC9E-2A422E82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55" y="1845255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493600"/>
      </p:ext>
    </p:extLst>
  </p:cSld>
  <p:clrMapOvr>
    <a:masterClrMapping/>
  </p:clrMapOvr>
</p:sld>
</file>

<file path=ppt/theme/theme1.xml><?xml version="1.0" encoding="utf-8"?>
<a:theme xmlns:a="http://schemas.openxmlformats.org/drawingml/2006/main" name="SLIDE_TEMPLATE_skill_networ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BM Plex Sans SemiBold"/>
        <a:ea typeface=""/>
        <a:cs typeface=""/>
      </a:majorFont>
      <a:minorFont>
        <a:latin typeface="IBM Plex Sans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BM final PPT template.pptx" id="{F28CB670-EDE3-4FD8-A231-7FA031A67C03}" vid="{06644C38-457B-4174-9AD6-1A9A0DF394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1" ma:contentTypeDescription="Create a new document." ma:contentTypeScope="" ma:versionID="4bc1015ece1c23b1ef2f55a62f11494f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efbf6837a43ed91190e40f849f23a13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87AE8FE-83F0-42D0-BB5E-14AD3FB1DE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5be751-a274-42e8-93fb-f39d3b9bccc8"/>
    <ds:schemaRef ds:uri="f80a141d-92ca-4d3d-9308-f7e7b1d44c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680</TotalTime>
  <Words>881</Words>
  <Application>Microsoft Office PowerPoint</Application>
  <PresentationFormat>Widescreen</PresentationFormat>
  <Paragraphs>167</Paragraphs>
  <Slides>44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Helv</vt:lpstr>
      <vt:lpstr>IBM Plex Mono SemiBold</vt:lpstr>
      <vt:lpstr>IBM Plex Mono Text</vt:lpstr>
      <vt:lpstr>SLIDE_TEMPLATE_skill_network</vt:lpstr>
      <vt:lpstr>Statistical Analysis of SpaceX Rocket Launch Data</vt:lpstr>
      <vt:lpstr>OUTLINE</vt:lpstr>
      <vt:lpstr>EXECUTIVE SUMMARY</vt:lpstr>
      <vt:lpstr>INTRODUCTION</vt:lpstr>
      <vt:lpstr>METHODOLOGY – Data Collection</vt:lpstr>
      <vt:lpstr>METHODOLOGY – Data Wrangling</vt:lpstr>
      <vt:lpstr>METHODOLOGY – EDA</vt:lpstr>
      <vt:lpstr>METHODOLOGY – Visual Analytics</vt:lpstr>
      <vt:lpstr>METHODOLOGY – Predictive Analysis</vt:lpstr>
      <vt:lpstr>Payload Mass vs. Flight Number</vt:lpstr>
      <vt:lpstr>Launch Site vs. Flight Number</vt:lpstr>
      <vt:lpstr>Launch Site vs. Payload</vt:lpstr>
      <vt:lpstr>Orbits vs. Success Rate</vt:lpstr>
      <vt:lpstr>Orbits vs. Flight Number</vt:lpstr>
      <vt:lpstr>Orbit Type vs Payload</vt:lpstr>
      <vt:lpstr>Yearly Success Rate</vt:lpstr>
      <vt:lpstr>Distinct Launch Sites (SQL)</vt:lpstr>
      <vt:lpstr>5 Records With Launch Sites Beginning With ‘CCA’</vt:lpstr>
      <vt:lpstr>Total Payload Mass Carried by Boosters Launched by NASA (CRS)</vt:lpstr>
      <vt:lpstr>Average Payload Mass Carried by Boosters Version F9 v1.1</vt:lpstr>
      <vt:lpstr>Date of First Successful Landing Outcome in Ground Pad</vt:lpstr>
      <vt:lpstr>Boosters Which Succeeded Landing on Drone Ship with mass between 4000 and 6000</vt:lpstr>
      <vt:lpstr>Total Number of Successful and Failure Mission Outcomes</vt:lpstr>
      <vt:lpstr>Boosters Which Have Carried the Maximum Payload Mass</vt:lpstr>
      <vt:lpstr>Failed Landings in 2015</vt:lpstr>
      <vt:lpstr>Most Common Outcomes Between 2010-06-04 and 2017-03-20</vt:lpstr>
      <vt:lpstr>Launch Site Locations</vt:lpstr>
      <vt:lpstr>Launch Site Locations</vt:lpstr>
      <vt:lpstr>Locations for Successful and Unsuccessful Landings</vt:lpstr>
      <vt:lpstr>Locations for Successful and Unsuccessful Landings</vt:lpstr>
      <vt:lpstr>Launch Site Proximity - Coastline</vt:lpstr>
      <vt:lpstr>DASHBOARD</vt:lpstr>
      <vt:lpstr>DASHBOARD TAB 1</vt:lpstr>
      <vt:lpstr>Pie Chart for All Launch Sites</vt:lpstr>
      <vt:lpstr>Pie Chart for Single Launch Site</vt:lpstr>
      <vt:lpstr>Slider for Payload Mass</vt:lpstr>
      <vt:lpstr>Scatter Chart Using Slider</vt:lpstr>
      <vt:lpstr>Predictive Analysis Results – Logistic Model</vt:lpstr>
      <vt:lpstr>Predictive Analysis Results – Support Vector Machine</vt:lpstr>
      <vt:lpstr>Predictive Analysis Results – Decision tree</vt:lpstr>
      <vt:lpstr>Predictive Analysis Results – K Neighbors</vt:lpstr>
      <vt:lpstr>Predictive Analysis Results - Overall</vt:lpstr>
      <vt:lpstr>CONCLUSION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TRENDS</dc:title>
  <dc:creator>Steve Hord</dc:creator>
  <cp:lastModifiedBy>Kevin Ruth</cp:lastModifiedBy>
  <cp:revision>66</cp:revision>
  <dcterms:created xsi:type="dcterms:W3CDTF">2020-10-28T18:29:43Z</dcterms:created>
  <dcterms:modified xsi:type="dcterms:W3CDTF">2023-07-02T13:25:24Z</dcterms:modified>
</cp:coreProperties>
</file>